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Nunito Sans Light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Nunito Sans SemiBold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Nuni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031A42-41DB-4FDA-9BA6-FF96145CA06F}">
  <a:tblStyle styleId="{B5031A42-41DB-4FDA-9BA6-FF96145CA0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PoppinsSemiBold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unitoSans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Nunito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33" Type="http://schemas.openxmlformats.org/officeDocument/2006/relationships/font" Target="fonts/PoppinsMedium-bold.fntdata"/><Relationship Id="rId32" Type="http://schemas.openxmlformats.org/officeDocument/2006/relationships/font" Target="fonts/PoppinsMedium-regular.fntdata"/><Relationship Id="rId35" Type="http://schemas.openxmlformats.org/officeDocument/2006/relationships/font" Target="fonts/PoppinsMedium-boldItalic.fntdata"/><Relationship Id="rId34" Type="http://schemas.openxmlformats.org/officeDocument/2006/relationships/font" Target="fonts/PoppinsMedium-italic.fntdata"/><Relationship Id="rId37" Type="http://schemas.openxmlformats.org/officeDocument/2006/relationships/font" Target="fonts/NunitoSansSemiBold-bold.fntdata"/><Relationship Id="rId36" Type="http://schemas.openxmlformats.org/officeDocument/2006/relationships/font" Target="fonts/NunitoSansSemiBold-regular.fntdata"/><Relationship Id="rId39" Type="http://schemas.openxmlformats.org/officeDocument/2006/relationships/font" Target="fonts/NunitoSansSemiBold-boldItalic.fntdata"/><Relationship Id="rId38" Type="http://schemas.openxmlformats.org/officeDocument/2006/relationships/font" Target="fonts/NunitoSansSemiBold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NunitoSansLight-regular.fntdata"/><Relationship Id="rId23" Type="http://schemas.openxmlformats.org/officeDocument/2006/relationships/slide" Target="slides/slide16.xml"/><Relationship Id="rId26" Type="http://schemas.openxmlformats.org/officeDocument/2006/relationships/font" Target="fonts/NunitoSansLight-italic.fntdata"/><Relationship Id="rId25" Type="http://schemas.openxmlformats.org/officeDocument/2006/relationships/font" Target="fonts/NunitoSansLight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NunitoSansLight-boldItalic.fntdata"/><Relationship Id="rId29" Type="http://schemas.openxmlformats.org/officeDocument/2006/relationships/font" Target="fonts/Poppins-bold.fntdata"/><Relationship Id="rId51" Type="http://schemas.openxmlformats.org/officeDocument/2006/relationships/font" Target="fonts/NunitoSans-boldItalic.fntdata"/><Relationship Id="rId50" Type="http://schemas.openxmlformats.org/officeDocument/2006/relationships/font" Target="fonts/Nunito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7664427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7664427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7bc92d71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57bc92d71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“Let’s dive into our end-to-end quiz-generation pipeline: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PDF Upload → Lambda Trigger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 user drops a PDF into the S3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uploads/</a:t>
            </a:r>
            <a:r>
              <a:rPr lang="en">
                <a:solidFill>
                  <a:schemeClr val="dk1"/>
                </a:solidFill>
              </a:rPr>
              <a:t> bucket. That event immediately fires our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process_pdf_lambda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Presigned URL &amp; Text Extraction</a:t>
            </a:r>
            <a:r>
              <a:rPr lang="en">
                <a:solidFill>
                  <a:schemeClr val="dk1"/>
                </a:solidFill>
              </a:rPr>
              <a:t> (≈15 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The Lambda generates a presigned URL, fetches the PDF via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>
                <a:solidFill>
                  <a:schemeClr val="dk1"/>
                </a:solidFill>
              </a:rPr>
              <a:t>, and extracts every page’s text with PyPDF2—yielding a clean content blob for our model.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Generate Quiz via Gemini</a:t>
            </a:r>
            <a:r>
              <a:rPr lang="en">
                <a:solidFill>
                  <a:schemeClr val="dk1"/>
                </a:solidFill>
              </a:rPr>
              <a:t> (≈15 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We inject that text into our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generate_quiz()</a:t>
            </a:r>
            <a:r>
              <a:rPr lang="en">
                <a:solidFill>
                  <a:schemeClr val="dk1"/>
                </a:solidFill>
              </a:rPr>
              <a:t> function, which builds a structured prompt, calls Gemini through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google.generativeai</a:t>
            </a:r>
            <a:r>
              <a:rPr lang="en">
                <a:solidFill>
                  <a:schemeClr val="dk1"/>
                </a:solidFill>
              </a:rPr>
              <a:t> SDK, and returns raw Q/A output.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Parse, Enrich &amp; Validate</a:t>
            </a:r>
            <a:r>
              <a:rPr lang="en">
                <a:solidFill>
                  <a:schemeClr val="dk1"/>
                </a:solidFill>
              </a:rPr>
              <a:t> (≈15 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We parse the LLM’s response into JSON question objects, attach metadata—unique IDs, timestamps,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user_id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document_name</a:t>
            </a:r>
            <a:r>
              <a:rPr lang="en">
                <a:solidFill>
                  <a:schemeClr val="dk1"/>
                </a:solidFill>
              </a:rPr>
              <a:t>—and guard against malformed output with built-in reminder lines.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Persist to DynamoDB</a:t>
            </a:r>
            <a:r>
              <a:rPr lang="en">
                <a:solidFill>
                  <a:schemeClr val="dk1"/>
                </a:solidFill>
              </a:rPr>
              <a:t> (≈15 s)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Finally,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store_quiz_in_dynamodb()</a:t>
            </a:r>
            <a:r>
              <a:rPr lang="en">
                <a:solidFill>
                  <a:schemeClr val="dk1"/>
                </a:solidFill>
              </a:rPr>
              <a:t> writes the full quiz payload under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quiz_id</a:t>
            </a:r>
            <a:r>
              <a:rPr lang="en">
                <a:solidFill>
                  <a:schemeClr val="dk1"/>
                </a:solidFill>
              </a:rPr>
              <a:t>. CloudWatch logs every step for full observability.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Prompt Engineering Highlights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Structured Template: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Q: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Type: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Options: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A: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Explanation: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Explicit Constraints:</a:t>
            </a:r>
            <a:r>
              <a:rPr lang="en">
                <a:solidFill>
                  <a:schemeClr val="dk1"/>
                </a:solidFill>
              </a:rPr>
              <a:t> exactly four MC options or “True, False”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Model Settings: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temperature=1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top_p=0.95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top_k=40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max_output_tokens=8192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Reminder Lines:</a:t>
            </a:r>
            <a:r>
              <a:rPr lang="en">
                <a:solidFill>
                  <a:schemeClr val="dk1"/>
                </a:solidFill>
              </a:rPr>
              <a:t> enforce correct formatting and explanations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together, this workflow plus our prompt design delivers consistent, high-quality quizzes in under a second.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7bc92d7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7bc92d7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“Alright, let’s start with why we picked Google’s Gemini as our LLM backbone.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Huge Context Window:</a:t>
            </a:r>
            <a:r>
              <a:rPr lang="en">
                <a:solidFill>
                  <a:schemeClr val="dk1"/>
                </a:solidFill>
              </a:rPr>
              <a:t> feed entire chapters at once—no chunking.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Future-Ready Multimodal:</a:t>
            </a:r>
            <a:r>
              <a:rPr lang="en">
                <a:solidFill>
                  <a:schemeClr val="dk1"/>
                </a:solidFill>
              </a:rPr>
              <a:t> text today, diagrams or tables tomorrow.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Continuous Model Updates:</a:t>
            </a:r>
            <a:r>
              <a:rPr lang="en">
                <a:solidFill>
                  <a:schemeClr val="dk1"/>
                </a:solidFill>
              </a:rPr>
              <a:t> automatic safety patches and improvements.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Flash-Variant Performance:</a:t>
            </a:r>
            <a:r>
              <a:rPr lang="en">
                <a:solidFill>
                  <a:schemeClr val="dk1"/>
                </a:solidFill>
              </a:rPr>
              <a:t> sub-second replies at predictable cost.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7bc92d71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57bc92d71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7b9745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57b9745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76644273e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576644273e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76644273e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76644273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76644273e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76644273e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7664427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7664427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76644273e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76644273e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76644273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76644273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76644273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76644273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76644273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76644273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76f31851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76f3185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76644273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76644273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76644273e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76644273e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quizmaster.dedyn.io/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5" Type="http://schemas.openxmlformats.org/officeDocument/2006/relationships/image" Target="../media/image36.jp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3" Type="http://schemas.openxmlformats.org/officeDocument/2006/relationships/image" Target="../media/image19.png"/><Relationship Id="rId12" Type="http://schemas.openxmlformats.org/officeDocument/2006/relationships/image" Target="../media/image25.png"/><Relationship Id="rId15" Type="http://schemas.openxmlformats.org/officeDocument/2006/relationships/image" Target="../media/image26.png"/><Relationship Id="rId1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QuizMaster</a:t>
            </a:r>
            <a:endParaRPr/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457850" y="2760100"/>
            <a:ext cx="43467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NULL Pointers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Parth Patel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 Patel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Shailen Sutradhar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Gautam Santhanu Thampy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idx="1" type="body"/>
          </p:nvPr>
        </p:nvSpPr>
        <p:spPr>
          <a:xfrm>
            <a:off x="222700" y="1122600"/>
            <a:ext cx="42966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upload in bucket triggers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Process_pdf_lambda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Parses the PDF using PyPDF2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Sends it along with a prompt to Gemini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Receives a JSON containing questions and answers.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JSON response is then stored in</a:t>
            </a:r>
            <a:br>
              <a:rPr lang="en"/>
            </a:br>
            <a:r>
              <a:rPr lang="en"/>
              <a:t> DynamoDB.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6"/>
          <p:cNvSpPr txBox="1"/>
          <p:nvPr>
            <p:ph type="title"/>
          </p:nvPr>
        </p:nvSpPr>
        <p:spPr>
          <a:xfrm>
            <a:off x="275400" y="353150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Quiz generation</a:t>
            </a:r>
            <a:endParaRPr/>
          </a:p>
        </p:txBody>
      </p:sp>
      <p:pic>
        <p:nvPicPr>
          <p:cNvPr descr="A screenshot of a computer&#10;&#10;AI-generated content may be incorrect., Picture" id="585" name="Google Shape;585;p66"/>
          <p:cNvPicPr preferRelativeResize="0"/>
          <p:nvPr/>
        </p:nvPicPr>
        <p:blipFill rotWithShape="1">
          <a:blip r:embed="rId3">
            <a:alphaModFix/>
          </a:blip>
          <a:srcRect b="0" l="5342" r="5609" t="0"/>
          <a:stretch/>
        </p:blipFill>
        <p:spPr>
          <a:xfrm>
            <a:off x="4439675" y="968750"/>
            <a:ext cx="4190100" cy="2330700"/>
          </a:xfrm>
          <a:prstGeom prst="roundRect">
            <a:avLst>
              <a:gd fmla="val 11260" name="adj"/>
            </a:avLst>
          </a:prstGeom>
          <a:noFill/>
          <a:ln>
            <a:noFill/>
          </a:ln>
        </p:spPr>
      </p:pic>
      <p:grpSp>
        <p:nvGrpSpPr>
          <p:cNvPr id="586" name="Google Shape;586;p66"/>
          <p:cNvGrpSpPr/>
          <p:nvPr/>
        </p:nvGrpSpPr>
        <p:grpSpPr>
          <a:xfrm>
            <a:off x="1765190" y="825390"/>
            <a:ext cx="1605959" cy="270489"/>
            <a:chOff x="308528" y="1555007"/>
            <a:chExt cx="1986589" cy="270489"/>
          </a:xfrm>
        </p:grpSpPr>
        <p:sp>
          <p:nvSpPr>
            <p:cNvPr id="587" name="Google Shape;587;p66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88" name="Google Shape;588;p66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89" name="Google Shape;589;p66"/>
          <p:cNvSpPr txBox="1"/>
          <p:nvPr>
            <p:ph idx="1" type="body"/>
          </p:nvPr>
        </p:nvSpPr>
        <p:spPr>
          <a:xfrm>
            <a:off x="407725" y="3419352"/>
            <a:ext cx="37365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Structured Template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Explicit Constraints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Dynamic Content Injection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Model Configuration Tuned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Reminder Prompts</a:t>
            </a:r>
            <a:endParaRPr sz="1100"/>
          </a:p>
        </p:txBody>
      </p:sp>
      <p:sp>
        <p:nvSpPr>
          <p:cNvPr id="590" name="Google Shape;590;p66"/>
          <p:cNvSpPr txBox="1"/>
          <p:nvPr>
            <p:ph type="title"/>
          </p:nvPr>
        </p:nvSpPr>
        <p:spPr>
          <a:xfrm>
            <a:off x="451475" y="3049150"/>
            <a:ext cx="3988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Prompt Engineering</a:t>
            </a:r>
            <a:endParaRPr sz="1700">
              <a:solidFill>
                <a:schemeClr val="lt2"/>
              </a:solidFill>
            </a:endParaRPr>
          </a:p>
        </p:txBody>
      </p:sp>
      <p:pic>
        <p:nvPicPr>
          <p:cNvPr id="591" name="Google Shape;591;p66" title="Screenshot 2025-05-12 at 3.32.2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75" y="2895300"/>
            <a:ext cx="3285100" cy="1496575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12660000" dist="66675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"/>
          <p:cNvSpPr txBox="1"/>
          <p:nvPr>
            <p:ph idx="1" type="body"/>
          </p:nvPr>
        </p:nvSpPr>
        <p:spPr>
          <a:xfrm>
            <a:off x="4560600" y="9241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Huge Context Window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Multimodality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Reliability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Flash Variant Cost/Performance</a:t>
            </a:r>
            <a:endParaRPr sz="2000"/>
          </a:p>
        </p:txBody>
      </p:sp>
      <p:sp>
        <p:nvSpPr>
          <p:cNvPr id="597" name="Google Shape;597;p67"/>
          <p:cNvSpPr txBox="1"/>
          <p:nvPr>
            <p:ph type="title"/>
          </p:nvPr>
        </p:nvSpPr>
        <p:spPr>
          <a:xfrm>
            <a:off x="3185550" y="457200"/>
            <a:ext cx="2772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Gemini?</a:t>
            </a:r>
            <a:endParaRPr/>
          </a:p>
        </p:txBody>
      </p:sp>
      <p:sp>
        <p:nvSpPr>
          <p:cNvPr id="598" name="Google Shape;598;p67"/>
          <p:cNvSpPr txBox="1"/>
          <p:nvPr>
            <p:ph idx="3" type="subTitle"/>
          </p:nvPr>
        </p:nvSpPr>
        <p:spPr>
          <a:xfrm>
            <a:off x="228600" y="4600925"/>
            <a:ext cx="15774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/>
              <a:t>https://tenor.com/view/gemini-gemini-ai-google-google-ai-chat-gpt-gif-17398376242525336213</a:t>
            </a:r>
            <a:endParaRPr/>
          </a:p>
        </p:txBody>
      </p:sp>
      <p:pic>
        <p:nvPicPr>
          <p:cNvPr descr="a laptop displays a page that says meet the first version of gemini our most capable ai model (Provided by Tenor)" id="599" name="Google Shape;5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00" y="1507513"/>
            <a:ext cx="4255800" cy="240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8"/>
          <p:cNvSpPr txBox="1"/>
          <p:nvPr>
            <p:ph idx="4294967295" type="title"/>
          </p:nvPr>
        </p:nvSpPr>
        <p:spPr>
          <a:xfrm>
            <a:off x="387850" y="457200"/>
            <a:ext cx="3660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Setup</a:t>
            </a:r>
            <a:endParaRPr/>
          </a:p>
        </p:txBody>
      </p:sp>
      <p:sp>
        <p:nvSpPr>
          <p:cNvPr id="605" name="Google Shape;605;p68"/>
          <p:cNvSpPr txBox="1"/>
          <p:nvPr>
            <p:ph idx="1" type="body"/>
          </p:nvPr>
        </p:nvSpPr>
        <p:spPr>
          <a:xfrm>
            <a:off x="336925" y="1810975"/>
            <a:ext cx="2481300" cy="21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</a:rPr>
              <a:t>Why DynamoDB?</a:t>
            </a:r>
            <a:endParaRPr b="1"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Serverless &amp; Fully Managed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Seamless Lambda Integration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Flexible Schema for JSON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Auto Scaling &amp; Pay-Per-Use</a:t>
            </a:r>
            <a:endParaRPr sz="1300"/>
          </a:p>
        </p:txBody>
      </p:sp>
      <p:pic>
        <p:nvPicPr>
          <p:cNvPr id="606" name="Google Shape;606;p68" title="Screenshot 2025-05-12 at 3.38.45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096" y="1854913"/>
            <a:ext cx="4403400" cy="2072400"/>
          </a:xfrm>
          <a:prstGeom prst="roundRect">
            <a:avLst>
              <a:gd fmla="val 11260" name="adj"/>
            </a:avLst>
          </a:prstGeom>
          <a:noFill/>
          <a:ln>
            <a:noFill/>
          </a:ln>
        </p:spPr>
      </p:pic>
      <p:graphicFrame>
        <p:nvGraphicFramePr>
          <p:cNvPr id="607" name="Google Shape;607;p68"/>
          <p:cNvGraphicFramePr/>
          <p:nvPr/>
        </p:nvGraphicFramePr>
        <p:xfrm>
          <a:off x="2709900" y="1498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{B5031A42-41DB-4FDA-9BA6-FF96145CA06F}</a:tableStyleId>
              </a:tblPr>
              <a:tblGrid>
                <a:gridCol w="822875"/>
                <a:gridCol w="822875"/>
              </a:tblGrid>
              <a:tr h="40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Attribute Name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Type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2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quiz_id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2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user_id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document_name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38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generated_at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2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quiz_name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2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status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String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27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questions</a:t>
                      </a:r>
                      <a:endParaRPr b="1"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List</a:t>
                      </a:r>
                      <a:endParaRPr sz="8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08" name="Google Shape;608;p68"/>
          <p:cNvGrpSpPr/>
          <p:nvPr/>
        </p:nvGrpSpPr>
        <p:grpSpPr>
          <a:xfrm>
            <a:off x="774590" y="901590"/>
            <a:ext cx="1605959" cy="270489"/>
            <a:chOff x="308528" y="1555007"/>
            <a:chExt cx="1986589" cy="270489"/>
          </a:xfrm>
        </p:grpSpPr>
        <p:sp>
          <p:nvSpPr>
            <p:cNvPr id="609" name="Google Shape;609;p68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10" name="Google Shape;610;p68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9"/>
          <p:cNvSpPr txBox="1"/>
          <p:nvPr>
            <p:ph idx="1" type="body"/>
          </p:nvPr>
        </p:nvSpPr>
        <p:spPr>
          <a:xfrm>
            <a:off x="228600" y="1895394"/>
            <a:ext cx="42966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chemeClr val="lt2"/>
                </a:solidFill>
              </a:rPr>
              <a:t>fetchQuiz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Once a file is uploaded, c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lient performs exponential polling on this function to check if the quiz is available in DynamoDB.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fetchUserQuizzes</a:t>
            </a:r>
            <a:r>
              <a:rPr lang="en"/>
              <a:t>: For “My Quizzes” feature, this lambda function fetches quizzes generated by the logged-in user via a DynamoDB query.</a:t>
            </a:r>
            <a:endParaRPr/>
          </a:p>
        </p:txBody>
      </p:sp>
      <p:sp>
        <p:nvSpPr>
          <p:cNvPr id="616" name="Google Shape;616;p69"/>
          <p:cNvSpPr txBox="1"/>
          <p:nvPr>
            <p:ph type="title"/>
          </p:nvPr>
        </p:nvSpPr>
        <p:spPr>
          <a:xfrm>
            <a:off x="228600" y="256925"/>
            <a:ext cx="4296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AWS Lambda Functions</a:t>
            </a:r>
            <a:endParaRPr/>
          </a:p>
        </p:txBody>
      </p:sp>
      <p:pic>
        <p:nvPicPr>
          <p:cNvPr descr="A screenshot of a computer&#10;&#10;AI-generated content may be incorrect., Picture" id="617" name="Google Shape;6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638" y="1856775"/>
            <a:ext cx="3990300" cy="1988700"/>
          </a:xfrm>
          <a:prstGeom prst="roundRect">
            <a:avLst>
              <a:gd fmla="val 1119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idx="1" type="body"/>
          </p:nvPr>
        </p:nvSpPr>
        <p:spPr>
          <a:xfrm>
            <a:off x="228600" y="1304741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Deployed on </a:t>
            </a:r>
            <a:r>
              <a:rPr lang="en">
                <a:solidFill>
                  <a:schemeClr val="lt2"/>
                </a:solidFill>
              </a:rPr>
              <a:t>AWS EC2</a:t>
            </a:r>
            <a:r>
              <a:rPr lang="en"/>
              <a:t> (Ubuntu, t2.micro, Free Tier, us-east-1 region)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Nginx </a:t>
            </a:r>
            <a:r>
              <a:rPr lang="en"/>
              <a:t>used as reverse proxy for routing and SSL verification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SSL</a:t>
            </a:r>
            <a:r>
              <a:rPr lang="en"/>
              <a:t>: Secured with Certbot + OpenSSL for HTTPS access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DNS</a:t>
            </a:r>
            <a:r>
              <a:rPr lang="en"/>
              <a:t>: quizmaster.dedyn.io from desec.io, pointed via A record to EC2 public IP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Vite app built with npm run build; deployed to /var/www/quizmaster</a:t>
            </a:r>
            <a:endParaRPr/>
          </a:p>
        </p:txBody>
      </p:sp>
      <p:sp>
        <p:nvSpPr>
          <p:cNvPr id="623" name="Google Shape;623;p70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Deployment</a:t>
            </a:r>
            <a:endParaRPr/>
          </a:p>
        </p:txBody>
      </p:sp>
      <p:grpSp>
        <p:nvGrpSpPr>
          <p:cNvPr id="624" name="Google Shape;624;p70"/>
          <p:cNvGrpSpPr/>
          <p:nvPr/>
        </p:nvGrpSpPr>
        <p:grpSpPr>
          <a:xfrm>
            <a:off x="308527" y="791368"/>
            <a:ext cx="1986589" cy="221369"/>
            <a:chOff x="308528" y="1555007"/>
            <a:chExt cx="1986589" cy="270489"/>
          </a:xfrm>
        </p:grpSpPr>
        <p:sp>
          <p:nvSpPr>
            <p:cNvPr id="625" name="Google Shape;625;p70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26" name="Google Shape;626;p70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descr="Grouped object" id="627" name="Google Shape;627;p70"/>
          <p:cNvPicPr preferRelativeResize="0"/>
          <p:nvPr/>
        </p:nvPicPr>
        <p:blipFill rotWithShape="1">
          <a:blip r:embed="rId3">
            <a:alphaModFix/>
          </a:blip>
          <a:srcRect b="0" l="0" r="2381" t="0"/>
          <a:stretch/>
        </p:blipFill>
        <p:spPr>
          <a:xfrm>
            <a:off x="4525200" y="2977025"/>
            <a:ext cx="4435200" cy="1706700"/>
          </a:xfrm>
          <a:prstGeom prst="roundRect">
            <a:avLst>
              <a:gd fmla="val 11409" name="adj"/>
            </a:avLst>
          </a:prstGeom>
          <a:noFill/>
          <a:ln>
            <a:noFill/>
          </a:ln>
        </p:spPr>
      </p:pic>
      <p:pic>
        <p:nvPicPr>
          <p:cNvPr descr="Picture" id="628" name="Google Shape;628;p70"/>
          <p:cNvPicPr preferRelativeResize="0"/>
          <p:nvPr/>
        </p:nvPicPr>
        <p:blipFill rotWithShape="1">
          <a:blip r:embed="rId4">
            <a:alphaModFix/>
          </a:blip>
          <a:srcRect b="4242" l="0" r="0" t="0"/>
          <a:stretch/>
        </p:blipFill>
        <p:spPr>
          <a:xfrm>
            <a:off x="4594500" y="539200"/>
            <a:ext cx="4296600" cy="2032500"/>
          </a:xfrm>
          <a:prstGeom prst="roundRect">
            <a:avLst>
              <a:gd fmla="val 1051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1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71"/>
          <p:cNvSpPr txBox="1"/>
          <p:nvPr>
            <p:ph idx="1" type="body"/>
          </p:nvPr>
        </p:nvSpPr>
        <p:spPr>
          <a:xfrm>
            <a:off x="4525050" y="1145550"/>
            <a:ext cx="43905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CI/CD Tool</a:t>
            </a:r>
            <a:r>
              <a:rPr lang="en"/>
              <a:t>: AWS CodePipeline connected to GitHub (via webhook authorization)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Deployment Tool: AWS CodeDeploy using appspec.yml for defining deployment stages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EC2 Setup</a:t>
            </a:r>
            <a:r>
              <a:rPr lang="en"/>
              <a:t>: CodeDeploy Agent installed on EC2 to execute deployment commands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Deployment Scripts: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Located in /scripts directory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Handle cleanup, code pull, dependency install (npm install), build (npm run build), and Nginx restart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Deployment Flow</a:t>
            </a:r>
            <a:r>
              <a:rPr lang="en"/>
              <a:t>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Developer pushes commit to </a:t>
            </a:r>
            <a:r>
              <a:rPr lang="en">
                <a:solidFill>
                  <a:schemeClr val="lt2"/>
                </a:solidFill>
              </a:rPr>
              <a:t>GitHub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CodePipeline is triggered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CodeDeploy pulls changes and deploys to EC2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Application updated without downtime (serves old frontend until deployment completes)</a:t>
            </a:r>
            <a:endParaRPr/>
          </a:p>
        </p:txBody>
      </p:sp>
      <p:sp>
        <p:nvSpPr>
          <p:cNvPr id="635" name="Google Shape;635;p71"/>
          <p:cNvSpPr txBox="1"/>
          <p:nvPr>
            <p:ph type="title"/>
          </p:nvPr>
        </p:nvSpPr>
        <p:spPr>
          <a:xfrm>
            <a:off x="4525050" y="256925"/>
            <a:ext cx="4390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 Pipeline</a:t>
            </a:r>
            <a:endParaRPr/>
          </a:p>
        </p:txBody>
      </p:sp>
      <p:pic>
        <p:nvPicPr>
          <p:cNvPr descr="Picture" id="636" name="Google Shape;636;p71"/>
          <p:cNvPicPr preferRelativeResize="0"/>
          <p:nvPr/>
        </p:nvPicPr>
        <p:blipFill rotWithShape="1">
          <a:blip r:embed="rId3">
            <a:alphaModFix/>
          </a:blip>
          <a:srcRect b="0" l="17980" r="53570" t="0"/>
          <a:stretch/>
        </p:blipFill>
        <p:spPr>
          <a:xfrm>
            <a:off x="368550" y="242250"/>
            <a:ext cx="2786100" cy="4659000"/>
          </a:xfrm>
          <a:prstGeom prst="roundRect">
            <a:avLst>
              <a:gd fmla="val 9075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/>
          <p:nvPr>
            <p:ph type="title"/>
          </p:nvPr>
        </p:nvSpPr>
        <p:spPr>
          <a:xfrm>
            <a:off x="1870575" y="180150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sp>
        <p:nvSpPr>
          <p:cNvPr id="642" name="Google Shape;642;p72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head to the demo…</a:t>
            </a:r>
            <a:endParaRPr/>
          </a:p>
        </p:txBody>
      </p:sp>
      <p:sp>
        <p:nvSpPr>
          <p:cNvPr id="643" name="Google Shape;643;p72"/>
          <p:cNvSpPr txBox="1"/>
          <p:nvPr>
            <p:ph idx="2" type="body"/>
          </p:nvPr>
        </p:nvSpPr>
        <p:spPr>
          <a:xfrm>
            <a:off x="2757758" y="4222800"/>
            <a:ext cx="3628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github.com/ParthPatel00/QuizMaster</a:t>
            </a:r>
            <a:endParaRPr/>
          </a:p>
        </p:txBody>
      </p:sp>
      <p:sp>
        <p:nvSpPr>
          <p:cNvPr id="644" name="Google Shape;644;p72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5" name="Google Shape;645;p72"/>
          <p:cNvSpPr txBox="1"/>
          <p:nvPr>
            <p:ph idx="2" type="body"/>
          </p:nvPr>
        </p:nvSpPr>
        <p:spPr>
          <a:xfrm>
            <a:off x="2804708" y="3822588"/>
            <a:ext cx="3628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 Demo: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quizmaster.dedyn.io</a:t>
            </a:r>
            <a:endParaRPr/>
          </a:p>
        </p:txBody>
      </p:sp>
      <p:pic>
        <p:nvPicPr>
          <p:cNvPr id="646" name="Google Shape;64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425" y="4311624"/>
            <a:ext cx="185876" cy="1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9" name="Google Shape;479;p58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8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8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8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8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6" name="Google Shape;486;p58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7" name="Google Shape;487;p58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8" name="Google Shape;488;p58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9" name="Google Shape;489;p58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 Patel</a:t>
            </a:r>
            <a:endParaRPr/>
          </a:p>
        </p:txBody>
      </p:sp>
      <p:sp>
        <p:nvSpPr>
          <p:cNvPr id="490" name="Google Shape;490;p58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Patel</a:t>
            </a:r>
            <a:endParaRPr/>
          </a:p>
        </p:txBody>
      </p:sp>
      <p:sp>
        <p:nvSpPr>
          <p:cNvPr id="491" name="Google Shape;491;p58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Shailen Sutradhar</a:t>
            </a:r>
            <a:endParaRPr/>
          </a:p>
        </p:txBody>
      </p:sp>
      <p:sp>
        <p:nvSpPr>
          <p:cNvPr id="492" name="Google Shape;492;p58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Gautam S. Thampy</a:t>
            </a:r>
            <a:endParaRPr/>
          </a:p>
        </p:txBody>
      </p:sp>
      <p:sp>
        <p:nvSpPr>
          <p:cNvPr id="493" name="Google Shape;493;p58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&amp; Roles</a:t>
            </a:r>
            <a:endParaRPr/>
          </a:p>
        </p:txBody>
      </p:sp>
      <p:sp>
        <p:nvSpPr>
          <p:cNvPr id="494" name="Google Shape;494;p58"/>
          <p:cNvSpPr txBox="1"/>
          <p:nvPr>
            <p:ph idx="16" type="subTitle"/>
          </p:nvPr>
        </p:nvSpPr>
        <p:spPr>
          <a:xfrm>
            <a:off x="6421925" y="510300"/>
            <a:ext cx="2493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Frontend, client‑side backend, Auth, Backend Integration</a:t>
            </a:r>
            <a:endParaRPr sz="1300"/>
          </a:p>
        </p:txBody>
      </p:sp>
      <p:sp>
        <p:nvSpPr>
          <p:cNvPr id="495" name="Google Shape;495;p58"/>
          <p:cNvSpPr txBox="1"/>
          <p:nvPr>
            <p:ph idx="17" type="subTitle"/>
          </p:nvPr>
        </p:nvSpPr>
        <p:spPr>
          <a:xfrm>
            <a:off x="6421925" y="1202350"/>
            <a:ext cx="2493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Cloud deployment, CI/CD</a:t>
            </a:r>
            <a:endParaRPr sz="1300"/>
          </a:p>
        </p:txBody>
      </p:sp>
      <p:sp>
        <p:nvSpPr>
          <p:cNvPr id="496" name="Google Shape;496;p58"/>
          <p:cNvSpPr txBox="1"/>
          <p:nvPr>
            <p:ph idx="18" type="subTitle"/>
          </p:nvPr>
        </p:nvSpPr>
        <p:spPr>
          <a:xfrm>
            <a:off x="6421825" y="1894400"/>
            <a:ext cx="2493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Requirements, Lambda,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API Integration</a:t>
            </a:r>
            <a:endParaRPr sz="1300"/>
          </a:p>
        </p:txBody>
      </p:sp>
      <p:sp>
        <p:nvSpPr>
          <p:cNvPr id="497" name="Google Shape;497;p58"/>
          <p:cNvSpPr txBox="1"/>
          <p:nvPr>
            <p:ph idx="19" type="subTitle"/>
          </p:nvPr>
        </p:nvSpPr>
        <p:spPr>
          <a:xfrm>
            <a:off x="6421825" y="2586450"/>
            <a:ext cx="2493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PDF processing Lambda, Prompt Engineering</a:t>
            </a:r>
            <a:endParaRPr/>
          </a:p>
        </p:txBody>
      </p:sp>
      <p:sp>
        <p:nvSpPr>
          <p:cNvPr id="498" name="Google Shape;498;p5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598950" y="1027950"/>
            <a:ext cx="4209900" cy="29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Studying through theoretical content is boring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Manual quiz creation = slow, error-prone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 adaptive self-assessment on any material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QuizMaster auto-generates quizzes from user PDFs, grades instantly, stores results and allows to retake for practice</a:t>
            </a:r>
            <a:endParaRPr sz="1500"/>
          </a:p>
        </p:txBody>
      </p:sp>
      <p:sp>
        <p:nvSpPr>
          <p:cNvPr id="504" name="Google Shape;504;p59"/>
          <p:cNvSpPr/>
          <p:nvPr/>
        </p:nvSpPr>
        <p:spPr>
          <a:xfrm>
            <a:off x="2852250" y="326275"/>
            <a:ext cx="34395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Problem and Solution</a:t>
            </a:r>
            <a:endParaRPr sz="13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05" name="Google Shape;5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600" y="966650"/>
            <a:ext cx="2748050" cy="1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02" y="2849875"/>
            <a:ext cx="2704650" cy="1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9"/>
          <p:cNvSpPr txBox="1"/>
          <p:nvPr>
            <p:ph idx="4294967295" type="subTitle"/>
          </p:nvPr>
        </p:nvSpPr>
        <p:spPr>
          <a:xfrm>
            <a:off x="5037175" y="2494550"/>
            <a:ext cx="3858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Before QuizMaster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08" name="Google Shape;508;p59"/>
          <p:cNvSpPr txBox="1"/>
          <p:nvPr>
            <p:ph idx="4294967295" type="subTitle"/>
          </p:nvPr>
        </p:nvSpPr>
        <p:spPr>
          <a:xfrm>
            <a:off x="5037175" y="4347575"/>
            <a:ext cx="3858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After</a:t>
            </a:r>
            <a:r>
              <a:rPr lang="en" sz="1300">
                <a:solidFill>
                  <a:schemeClr val="lt1"/>
                </a:solidFill>
              </a:rPr>
              <a:t> QuizMaster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6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14" name="Google Shape;514;p6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4618950" y="998549"/>
            <a:ext cx="42966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Students</a:t>
            </a:r>
            <a:r>
              <a:rPr lang="en"/>
              <a:t>: study guides &amp; exam prep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Universities</a:t>
            </a:r>
            <a:r>
              <a:rPr lang="en"/>
              <a:t>: dynamic, cheat-resistant tests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Enterprises</a:t>
            </a:r>
            <a:r>
              <a:rPr lang="en"/>
              <a:t>: onboarding &amp; training checks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General audience</a:t>
            </a:r>
            <a:r>
              <a:rPr lang="en"/>
              <a:t>: books / papers → quizzes</a:t>
            </a:r>
            <a:endParaRPr/>
          </a:p>
        </p:txBody>
      </p:sp>
      <p:sp>
        <p:nvSpPr>
          <p:cNvPr id="518" name="Google Shape;518;p60"/>
          <p:cNvSpPr txBox="1"/>
          <p:nvPr>
            <p:ph type="title"/>
          </p:nvPr>
        </p:nvSpPr>
        <p:spPr>
          <a:xfrm>
            <a:off x="228600" y="1743378"/>
            <a:ext cx="429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Will Use It? – Intended Audience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Stack</a:t>
            </a:r>
            <a:endParaRPr/>
          </a:p>
        </p:txBody>
      </p:sp>
      <p:sp>
        <p:nvSpPr>
          <p:cNvPr id="524" name="Google Shape;524;p61"/>
          <p:cNvSpPr txBox="1"/>
          <p:nvPr>
            <p:ph idx="1" type="body"/>
          </p:nvPr>
        </p:nvSpPr>
        <p:spPr>
          <a:xfrm>
            <a:off x="228600" y="1029275"/>
            <a:ext cx="5237400" cy="3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Frontend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React + TypeScript + Vite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Backend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AWS Lambda, API Gateway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Storage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S3 (PDFs) • DynamoDB (quizzes)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LLM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Google Gemini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Auth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Firebase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Cloud Deployment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AWS EC2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 Sans Light"/>
              <a:buChar char="●"/>
            </a:pPr>
            <a:r>
              <a:rPr lang="en">
                <a:solidFill>
                  <a:schemeClr val="lt2"/>
                </a:solidFill>
              </a:rPr>
              <a:t>CI/CD</a:t>
            </a:r>
            <a:r>
              <a:rPr lang="en" sz="1500">
                <a:latin typeface="Nunito Sans Light"/>
                <a:ea typeface="Nunito Sans Light"/>
                <a:cs typeface="Nunito Sans Light"/>
                <a:sym typeface="Nunito Sans Light"/>
              </a:rPr>
              <a:t>: GitHub, AWS CodePipeline, AWS CodeDeploy</a:t>
            </a:r>
            <a:endParaRPr sz="15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grpSp>
        <p:nvGrpSpPr>
          <p:cNvPr id="525" name="Google Shape;525;p61"/>
          <p:cNvGrpSpPr/>
          <p:nvPr/>
        </p:nvGrpSpPr>
        <p:grpSpPr>
          <a:xfrm>
            <a:off x="393590" y="672990"/>
            <a:ext cx="1605959" cy="270489"/>
            <a:chOff x="308528" y="1555007"/>
            <a:chExt cx="1986589" cy="270489"/>
          </a:xfrm>
        </p:grpSpPr>
        <p:sp>
          <p:nvSpPr>
            <p:cNvPr id="526" name="Google Shape;526;p6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7" name="Google Shape;527;p6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528" name="Google Shape;528;p61" title="Ic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725" y="457200"/>
            <a:ext cx="630750" cy="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1" title="idwGgjjT4C_17470289542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700" y="457200"/>
            <a:ext cx="630750" cy="6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1" title="id6BQBSv_O_logo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675" y="457200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1775" y="442212"/>
            <a:ext cx="630750" cy="64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8275" y="1412113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1097" y="1334962"/>
            <a:ext cx="630750" cy="75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0299" y="1820488"/>
            <a:ext cx="630750" cy="57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1844" y="2351887"/>
            <a:ext cx="1301903" cy="4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12137" y="1784479"/>
            <a:ext cx="510024" cy="64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00725" y="3124575"/>
            <a:ext cx="571525" cy="5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0700" y="3124575"/>
            <a:ext cx="630750" cy="6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7045850" y="3154174"/>
            <a:ext cx="571525" cy="5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51775" y="3124562"/>
            <a:ext cx="630749" cy="6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</a:t>
            </a:r>
            <a:endParaRPr/>
          </a:p>
        </p:txBody>
      </p:sp>
      <p:grpSp>
        <p:nvGrpSpPr>
          <p:cNvPr id="546" name="Google Shape;546;p62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547" name="Google Shape;547;p6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8" name="Google Shape;548;p6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549" name="Google Shape;549;p62" title="ArchitectureDiagra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438" y="943475"/>
            <a:ext cx="5707200" cy="3940500"/>
          </a:xfrm>
          <a:prstGeom prst="roundRect">
            <a:avLst>
              <a:gd fmla="val 837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and Authentication</a:t>
            </a:r>
            <a:endParaRPr/>
          </a:p>
        </p:txBody>
      </p:sp>
      <p:sp>
        <p:nvSpPr>
          <p:cNvPr id="555" name="Google Shape;555;p6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the application in ReactJS, Vite and Typescript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Firebase Authentication</a:t>
            </a:r>
            <a:r>
              <a:rPr lang="en"/>
              <a:t> is used to allow users to login via email or Google account.</a:t>
            </a:r>
            <a:endParaRPr/>
          </a:p>
        </p:txBody>
      </p:sp>
      <p:grpSp>
        <p:nvGrpSpPr>
          <p:cNvPr id="556" name="Google Shape;556;p63"/>
          <p:cNvGrpSpPr/>
          <p:nvPr/>
        </p:nvGrpSpPr>
        <p:grpSpPr>
          <a:xfrm flipH="1" rot="10052634">
            <a:off x="7175722" y="3597555"/>
            <a:ext cx="543546" cy="265260"/>
            <a:chOff x="3195113" y="380063"/>
            <a:chExt cx="543525" cy="265250"/>
          </a:xfrm>
        </p:grpSpPr>
        <p:cxnSp>
          <p:nvCxnSpPr>
            <p:cNvPr id="557" name="Google Shape;557;p6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6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6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0" name="Google Shape;560;p63"/>
          <p:cNvGrpSpPr/>
          <p:nvPr/>
        </p:nvGrpSpPr>
        <p:grpSpPr>
          <a:xfrm>
            <a:off x="351298" y="743478"/>
            <a:ext cx="5213207" cy="270462"/>
            <a:chOff x="308528" y="1555007"/>
            <a:chExt cx="1986589" cy="270489"/>
          </a:xfrm>
        </p:grpSpPr>
        <p:sp>
          <p:nvSpPr>
            <p:cNvPr id="561" name="Google Shape;561;p63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descr="A screenshot of a computer&#10;&#10;AI-generated content may be incorrect., Picture" id="563" name="Google Shape;5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975" y="2571744"/>
            <a:ext cx="4572000" cy="1920600"/>
          </a:xfrm>
          <a:prstGeom prst="roundRect">
            <a:avLst>
              <a:gd fmla="val 10654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idx="1" type="body"/>
          </p:nvPr>
        </p:nvSpPr>
        <p:spPr>
          <a:xfrm>
            <a:off x="228600" y="1420001"/>
            <a:ext cx="42966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API Gateways have been created: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postpdfqm Gateway</a:t>
            </a:r>
            <a:r>
              <a:rPr lang="en"/>
              <a:t> (REST Protocol):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Responsible for accepting the quiz name and PDF file, creating a unique destination location in an S3 bucket, and uploading the file.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handles </a:t>
            </a:r>
            <a:r>
              <a:rPr lang="en">
                <a:solidFill>
                  <a:schemeClr val="lt2"/>
                </a:solidFill>
              </a:rPr>
              <a:t>POST </a:t>
            </a:r>
            <a:r>
              <a:rPr lang="en"/>
              <a:t>operations.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lt2"/>
                </a:solidFill>
              </a:rPr>
              <a:t>fetchQuiz-API Gateway</a:t>
            </a:r>
            <a:r>
              <a:rPr lang="en"/>
              <a:t> (HTTP Protocol):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Responsible for fetching the quiz from DynamoDB once created.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Also used to fetch quizzes in the "My Quizzes" section.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handles </a:t>
            </a:r>
            <a:r>
              <a:rPr lang="en">
                <a:solidFill>
                  <a:schemeClr val="lt2"/>
                </a:solidFill>
              </a:rPr>
              <a:t>GET </a:t>
            </a:r>
            <a:r>
              <a:rPr lang="en"/>
              <a:t>operations.</a:t>
            </a:r>
            <a:endParaRPr/>
          </a:p>
        </p:txBody>
      </p:sp>
      <p:sp>
        <p:nvSpPr>
          <p:cNvPr id="569" name="Google Shape;569;p64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Backend Integration</a:t>
            </a:r>
            <a:endParaRPr/>
          </a:p>
        </p:txBody>
      </p:sp>
      <p:pic>
        <p:nvPicPr>
          <p:cNvPr descr="A screenshot of a computer&#10;&#10;AI-generated content may be incorrect., Picture"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75" y="1155197"/>
            <a:ext cx="3939900" cy="81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A screenshot of a computer&#10;&#10;AI-generated content may be incorrect., Picture" id="571" name="Google Shape;5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288" y="2384946"/>
            <a:ext cx="4020300" cy="2003700"/>
          </a:xfrm>
          <a:prstGeom prst="roundRect">
            <a:avLst>
              <a:gd fmla="val 1135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idx="1" type="body"/>
          </p:nvPr>
        </p:nvSpPr>
        <p:spPr>
          <a:xfrm>
            <a:off x="193175" y="1584075"/>
            <a:ext cx="2924700" cy="17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lt2"/>
                </a:solidFill>
              </a:rPr>
              <a:t>Generate-presigned-url: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Accepts the quiz name and file via the API Gateway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uploads the file into the S3 bucket.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5"/>
          <p:cNvSpPr txBox="1"/>
          <p:nvPr>
            <p:ph type="title"/>
          </p:nvPr>
        </p:nvSpPr>
        <p:spPr>
          <a:xfrm>
            <a:off x="228600" y="256925"/>
            <a:ext cx="4296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AWS Lambda Functions</a:t>
            </a:r>
            <a:endParaRPr/>
          </a:p>
        </p:txBody>
      </p:sp>
      <p:pic>
        <p:nvPicPr>
          <p:cNvPr descr="A screenshot of a computer&#10;&#10;AI-generated content may be incorrect., Picture" id="578" name="Google Shape;5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75" y="1242950"/>
            <a:ext cx="5428500" cy="2705400"/>
          </a:xfrm>
          <a:prstGeom prst="roundRect">
            <a:avLst>
              <a:gd fmla="val 8218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